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11"/>
  </p:notesMasterIdLst>
  <p:sldIdLst>
    <p:sldId id="256" r:id="rId2"/>
    <p:sldId id="281" r:id="rId3"/>
    <p:sldId id="257" r:id="rId4"/>
    <p:sldId id="277" r:id="rId5"/>
    <p:sldId id="258" r:id="rId6"/>
    <p:sldId id="260" r:id="rId7"/>
    <p:sldId id="264" r:id="rId8"/>
    <p:sldId id="283" r:id="rId9"/>
    <p:sldId id="28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647AE3-789B-42D9-853C-81AFEE29FAAA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6C68C-574F-44A8-83C6-C99185C69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1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E15E0EE-AEF8-4418-B726-81321E54A5CE}" type="datetime1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5350818-BEC4-42F8-BEA1-9098A647A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5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7E844-FF4C-4A6F-8ABA-636FDFF0DB1A}" type="datetime1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41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BDCCB-FE01-43CF-97DE-9EC92BD6FE5B}" type="datetime1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1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25E97-A1F4-4CC0-8ED4-25618AA62A6C}" type="datetime1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6983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54984-4D90-4007-B544-BA50FA2D26F8}" type="datetime1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10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3F3B2-DF45-45AA-9DD1-D4CEC85BF54E}" type="datetime1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44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B7F2-D67C-4FB0-9A76-A006CC2E0310}" type="datetime1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41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CE7F8-6E28-4357-8417-260BCC4413AA}" type="datetime1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63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5657-3467-4260-85B1-09C6308C37DF}" type="datetime1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82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492CD-1BDE-4DC5-A335-06D2E86B48C4}" type="datetime1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24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9D0F3-872F-4680-99BD-A72BDDDCB7FC}" type="datetime1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20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E4CE6-86A7-466B-A2EB-ECAEFE5AFE76}" type="datetime1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07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C9646-96A4-408A-B7CA-DF0807D1C750}" type="datetime1">
              <a:rPr lang="en-US" smtClean="0"/>
              <a:t>6/24/2021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39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B0D9-3914-4F48-B975-D7910D5C8710}" type="datetime1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54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2F1CD-50C4-449A-8E0C-4C978F9857B5}" type="datetime1">
              <a:rPr lang="en-US" smtClean="0"/>
              <a:t>6/24/2021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22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11634-148B-48A7-9C37-1D3C3C7B36BC}" type="datetime1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56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293DD-8A75-420D-9628-38BBB1614D98}" type="datetime1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88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28D80-4154-485F-9BD7-DA918C970868}" type="datetime1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350818-BEC4-42F8-BEA1-9098A647A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318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3A9D-B4E9-4E5A-ABB4-047ED33B2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729946"/>
            <a:ext cx="10072560" cy="1655762"/>
          </a:xfrm>
        </p:spPr>
        <p:txBody>
          <a:bodyPr>
            <a:noAutofit/>
          </a:bodyPr>
          <a:lstStyle/>
          <a:p>
            <a:r>
              <a:rPr lang="en-US" sz="4400" b="0" i="0" u="none" strike="noStrike" baseline="0" dirty="0">
                <a:latin typeface="PMingLiU-ExtB" panose="02020500000000000000" pitchFamily="18" charset="-120"/>
                <a:ea typeface="PMingLiU-ExtB" panose="02020500000000000000" pitchFamily="18" charset="-120"/>
              </a:rPr>
              <a:t>A New Concept using LSTM Neural Networks for Dynamic System Identification</a:t>
            </a:r>
            <a:endParaRPr lang="en-US" sz="10300" dirty="0">
              <a:latin typeface="PMingLiU-ExtB" panose="02020500000000000000" pitchFamily="18" charset="-120"/>
              <a:ea typeface="PMingLiU-ExtB" panose="02020500000000000000" pitchFamily="18" charset="-12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1E5FA-3A97-4067-A08C-2FBCA5391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775033"/>
            <a:ext cx="8791575" cy="1266524"/>
          </a:xfrm>
        </p:spPr>
        <p:txBody>
          <a:bodyPr/>
          <a:lstStyle/>
          <a:p>
            <a:r>
              <a:rPr lang="en-US" sz="2400" b="1" dirty="0">
                <a:latin typeface="Garamond" panose="02020404030301010803" pitchFamily="18" charset="0"/>
              </a:rPr>
              <a:t>Neural networks and deep learning</a:t>
            </a:r>
          </a:p>
          <a:p>
            <a:r>
              <a:rPr lang="en-US" sz="2000" b="1" dirty="0">
                <a:latin typeface="Garamond" panose="02020404030301010803" pitchFamily="18" charset="0"/>
              </a:rPr>
              <a:t>Presenters : omid Vaheb , Mahsa masoud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AF75B-3FC0-413A-B1A6-DDAF27D9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1</a:t>
            </a:fld>
            <a:endParaRPr lang="en-US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D68ACFE-76ED-4D0A-92FA-7FE1F5E1B1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08789" y="55927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36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FBE4F-2187-4545-BB58-327939BC5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A8A91-287D-463F-B60B-09272234D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700" dirty="0">
                <a:latin typeface="Times-Roman"/>
              </a:rPr>
              <a:t>Neural Networks</a:t>
            </a:r>
          </a:p>
          <a:p>
            <a:r>
              <a:rPr lang="en-US" sz="1700" dirty="0">
                <a:latin typeface="Times-Roman"/>
              </a:rPr>
              <a:t>LSTM</a:t>
            </a:r>
          </a:p>
          <a:p>
            <a:r>
              <a:rPr lang="en-US" sz="1700" dirty="0">
                <a:latin typeface="Times-Roman"/>
              </a:rPr>
              <a:t>The use of LSTM for system identification in control field has never been addressed by any existing literature</a:t>
            </a:r>
          </a:p>
          <a:p>
            <a:pPr marL="342900" indent="-342900">
              <a:buAutoNum type="arabicParenR"/>
            </a:pPr>
            <a:r>
              <a:rPr lang="en-US" sz="1700" dirty="0">
                <a:latin typeface="Times-Roman"/>
              </a:rPr>
              <a:t>Nonlinearity</a:t>
            </a:r>
          </a:p>
          <a:p>
            <a:pPr marL="342900" indent="-342900">
              <a:buAutoNum type="arabicParenR"/>
            </a:pPr>
            <a:r>
              <a:rPr lang="en-US" sz="1700" dirty="0">
                <a:latin typeface="Times-Roman"/>
              </a:rPr>
              <a:t>Speed Requirement</a:t>
            </a:r>
          </a:p>
          <a:p>
            <a:r>
              <a:rPr lang="en-US" sz="1700" dirty="0">
                <a:latin typeface="Times-Roman"/>
              </a:rPr>
              <a:t>state-space</a:t>
            </a:r>
          </a:p>
          <a:p>
            <a:endParaRPr lang="en-US" sz="1700" dirty="0">
              <a:latin typeface="Times-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9E6AA-C3D5-4A54-9ADB-28A40D04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42135F-53E3-45D5-80FA-50B479A0C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690" y="3615531"/>
            <a:ext cx="2924175" cy="809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ED090B-6FA5-46CE-9AAC-AC26726A2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11" y="4517229"/>
            <a:ext cx="5438775" cy="962025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74B886C-FCCF-43C4-AFB5-790E5A0FAD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59598" y="49982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10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4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1B25-9101-40E6-9474-AD1605040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408456"/>
            <a:ext cx="10684004" cy="1469774"/>
          </a:xfrm>
        </p:spPr>
        <p:txBody>
          <a:bodyPr>
            <a:normAutofit/>
          </a:bodyPr>
          <a:lstStyle/>
          <a:p>
            <a:r>
              <a:rPr lang="en-US" dirty="0"/>
              <a:t>Theoretical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4070-7DD2-4734-9A49-7E24BB8D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614618"/>
            <a:ext cx="9904409" cy="4996247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latin typeface="Times-Roman"/>
              </a:rPr>
              <a:t>The Stone-Weierstrass Theorem</a:t>
            </a:r>
            <a:r>
              <a:rPr lang="fa-IR" sz="1800" dirty="0">
                <a:latin typeface="Times-Roman"/>
              </a:rPr>
              <a:t> </a:t>
            </a:r>
            <a:r>
              <a:rPr lang="en-US" sz="1800" dirty="0">
                <a:latin typeface="Times-Roman"/>
              </a:rPr>
              <a:t>=&gt; a nonlinear equation under certain conditions can be represented by series like Wiener series</a:t>
            </a:r>
          </a:p>
          <a:p>
            <a:pPr algn="l"/>
            <a:r>
              <a:rPr lang="en-US" sz="1800" dirty="0">
                <a:latin typeface="Times-Roman"/>
              </a:rPr>
              <a:t>The Universal-Approximation Theorem</a:t>
            </a:r>
          </a:p>
          <a:p>
            <a:pPr algn="l"/>
            <a:r>
              <a:rPr lang="en-US" sz="1800" dirty="0">
                <a:latin typeface="Times-Roman"/>
              </a:rPr>
              <a:t>LSTM with Gated Units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CD868-715C-40F7-9E35-E336334B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58D5CF-9D24-442A-9815-C984945AA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130" y="2194947"/>
            <a:ext cx="2485179" cy="751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98974C-2259-43BC-B13C-75843A36A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3897" y="3525422"/>
            <a:ext cx="5035564" cy="29241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F863D2-E489-47C5-A331-22DE47E87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3088" y="4105246"/>
            <a:ext cx="3675015" cy="1718408"/>
          </a:xfrm>
          <a:prstGeom prst="rect">
            <a:avLst/>
          </a:prstGeom>
        </p:spPr>
      </p:pic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63E83F7-BA8B-4C4B-98E7-1CF0EBC26C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90595" y="29406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84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3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E2A0-60F0-47EA-A88A-25B33189D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Convex-based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3CDA1-C4F7-418A-A127-493BC2742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61643"/>
            <a:ext cx="9905999" cy="3541714"/>
          </a:xfrm>
        </p:spPr>
        <p:txBody>
          <a:bodyPr>
            <a:normAutofit/>
          </a:bodyPr>
          <a:lstStyle/>
          <a:p>
            <a:pPr algn="l"/>
            <a:r>
              <a:rPr lang="en-US" sz="1700" dirty="0">
                <a:latin typeface="Times-Roman"/>
              </a:rPr>
              <a:t>Universal Approximation Theorem =&gt; when appropriate activation functions and number of hidden nodes are chosen, the LSTM RNN structures can identify any nonlinear system</a:t>
            </a:r>
            <a:endParaRPr lang="fa-IR" sz="1700" dirty="0">
              <a:latin typeface="Times-Roman"/>
            </a:endParaRPr>
          </a:p>
          <a:p>
            <a:pPr algn="l"/>
            <a:r>
              <a:rPr lang="en-US" sz="1700" dirty="0">
                <a:latin typeface="Times-Roman"/>
              </a:rPr>
              <a:t>Adaptive Control and Machine Learning =&gt; Multiple Models</a:t>
            </a:r>
          </a:p>
          <a:p>
            <a:pPr algn="l"/>
            <a:r>
              <a:rPr lang="en-US" sz="1700" dirty="0">
                <a:latin typeface="Times-Roman"/>
              </a:rPr>
              <a:t>Second Level Adaptation =&gt; increases the convergence speed during system identification</a:t>
            </a:r>
          </a:p>
          <a:p>
            <a:pPr algn="l"/>
            <a:r>
              <a:rPr lang="en-US" sz="1700" dirty="0">
                <a:latin typeface="Times-Roman"/>
              </a:rPr>
              <a:t>Structure of the convex-based LSTM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D8504-8E9B-49D2-A58D-EDBCEC4A7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34F62-75B7-478C-9452-707727B2E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1595" y="3908389"/>
            <a:ext cx="4961139" cy="2883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E0FB7-E96D-45D3-8148-0F04A24AC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787" y="4896357"/>
            <a:ext cx="3162891" cy="986917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0B351E2-F8F8-418A-9D3B-F024E3F167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69523" y="588327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31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F8502-283D-42A8-A180-A81D72DFF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using LSTM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93DD7-64D4-47F9-BF5A-8F35E3778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09258"/>
            <a:ext cx="9584252" cy="4428611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latin typeface="Times-Roman"/>
              </a:rPr>
              <a:t>Series-Parallel Identification Model =&gt; </a:t>
            </a:r>
            <a:r>
              <a:rPr lang="en-US" sz="1800" b="0" i="0" u="none" strike="noStrike" baseline="0" dirty="0">
                <a:latin typeface="NimbusRomNo9L-Regu"/>
              </a:rPr>
              <a:t>takes advantage of both the output signal</a:t>
            </a:r>
            <a:r>
              <a:rPr lang="en-US" sz="1800" b="0" i="0" u="none" strike="noStrike" baseline="0" dirty="0">
                <a:latin typeface="CMR10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from the real plant and</a:t>
            </a:r>
            <a:r>
              <a:rPr lang="en-US" sz="1800" b="0" i="0" u="none" strike="noStrike" baseline="0" dirty="0">
                <a:latin typeface="CMR10"/>
              </a:rPr>
              <a:t> </a:t>
            </a:r>
            <a:r>
              <a:rPr lang="en-US" sz="1800" b="0" i="0" u="none" strike="noStrike" baseline="0" dirty="0">
                <a:latin typeface="NimbusRomNo9L-Regu"/>
              </a:rPr>
              <a:t>from the estimator.</a:t>
            </a:r>
          </a:p>
          <a:p>
            <a:pPr algn="l"/>
            <a:endParaRPr lang="en-US" sz="1800" dirty="0">
              <a:latin typeface="Times-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E29F9C-1EEE-4C01-B75D-EDC59A94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1614AD-5AC0-4E81-B996-4A9277EDE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942" y="3418492"/>
            <a:ext cx="5062152" cy="33251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DE17F2-3D58-4524-83CE-5D243F51C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983" y="2538139"/>
            <a:ext cx="5383427" cy="3785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C96C46-A992-4FD5-9309-56B20EA75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1700" y="4938062"/>
            <a:ext cx="3883494" cy="7568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616B08-DB2F-4CA6-8A41-89D2DC06A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3982" y="2941778"/>
            <a:ext cx="5383427" cy="415934"/>
          </a:xfrm>
          <a:prstGeom prst="rect">
            <a:avLst/>
          </a:prstGeom>
        </p:spPr>
      </p:pic>
      <p:pic>
        <p:nvPicPr>
          <p:cNvPr id="1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ABE56F9-27F7-4139-8ABB-726998C0DD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4907" y="39772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04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3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92D26-5F50-48B7-815C-64B5A1CC0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781" y="457199"/>
            <a:ext cx="9990437" cy="1207953"/>
          </a:xfrm>
        </p:spPr>
        <p:txBody>
          <a:bodyPr>
            <a:normAutofit/>
          </a:bodyPr>
          <a:lstStyle/>
          <a:p>
            <a:r>
              <a:rPr lang="en-US" dirty="0"/>
              <a:t>A NEW ADAPTIVE LEARNING APPROACH FOR</a:t>
            </a:r>
            <a:br>
              <a:rPr lang="en-US" dirty="0"/>
            </a:br>
            <a:r>
              <a:rPr lang="en-US" dirty="0"/>
              <a:t>CONVEX-BASED LSTM NEURAL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54CD8A-A805-48E2-B924-28012ABCB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E7AF7-F851-46D1-AA89-1E8772EC0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383" y="2265020"/>
            <a:ext cx="5052443" cy="3240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708C4F-2350-4795-A238-17FB7FCE1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780" y="5505500"/>
            <a:ext cx="5117375" cy="420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DA3264-42C0-4E72-82B0-0E8077AB2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781" y="2265021"/>
            <a:ext cx="5117375" cy="3073097"/>
          </a:xfrm>
          <a:prstGeom prst="rect">
            <a:avLst/>
          </a:prstGeom>
        </p:spPr>
      </p:pic>
      <p:pic>
        <p:nvPicPr>
          <p:cNvPr id="1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2E51A13-9EAC-433E-AE1E-1BAF505A75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61804" y="54562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46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9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67EB-7B51-4C21-AE60-9FEFB603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E56D8-924A-4560-B830-3897FE1C2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91992"/>
            <a:ext cx="9134909" cy="3510009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latin typeface="Times-Roman"/>
              </a:rPr>
              <a:t>Simulation</a:t>
            </a:r>
          </a:p>
          <a:p>
            <a:pPr algn="l"/>
            <a:r>
              <a:rPr lang="en-US" sz="1800" dirty="0">
                <a:latin typeface="Times-Roman"/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741FB-329C-4589-8A2B-B69B3ACC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6FFF6B-A059-476A-80AB-E1F6DF4F3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944" y="1305919"/>
            <a:ext cx="3900235" cy="762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D39090-A62A-4340-BF76-FB8ED95DD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0944" y="2086067"/>
            <a:ext cx="3865945" cy="10449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A3B9A9-D810-4545-86F2-A7076DC4E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742" y="3182509"/>
            <a:ext cx="6713756" cy="3608073"/>
          </a:xfrm>
          <a:prstGeom prst="rect">
            <a:avLst/>
          </a:prstGeom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563906D-C823-4615-94B9-72E9BC7F9D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66722" y="42396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32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66F3-5402-4EA9-BCED-84D76032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9A76D-8353-4711-8406-5EECA7FDE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6"/>
            <a:ext cx="9905998" cy="3989995"/>
          </a:xfrm>
        </p:spPr>
        <p:txBody>
          <a:bodyPr/>
          <a:lstStyle/>
          <a:p>
            <a:r>
              <a:rPr lang="en-US" sz="1800" dirty="0">
                <a:latin typeface="Times-Roman"/>
              </a:rPr>
              <a:t>Yu Wang, "A new concept using LSTM Neural Networks for dynamic system identification," 2017 American Control Conference (ACC), 2017, pp. 5324-5329, doi: 10.23919/ACC.2017.7963782.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17025-9A8C-40DF-94F2-66F13124C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80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E9CA8-E0B0-4751-9F78-87899E3FD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61967"/>
            <a:ext cx="9905998" cy="1478570"/>
          </a:xfrm>
        </p:spPr>
        <p:txBody>
          <a:bodyPr/>
          <a:lstStyle/>
          <a:p>
            <a:r>
              <a:rPr lang="en-US" dirty="0"/>
              <a:t>Thanks for your 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3A6-07DE-4B2B-BC25-461EC5E0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50818-BEC4-42F8-BEA1-9098A647AD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80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14245</TotalTime>
  <Words>220</Words>
  <Application>Microsoft Office PowerPoint</Application>
  <PresentationFormat>Widescreen</PresentationFormat>
  <Paragraphs>37</Paragraphs>
  <Slides>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PMingLiU-ExtB</vt:lpstr>
      <vt:lpstr>Arial</vt:lpstr>
      <vt:lpstr>Calibri</vt:lpstr>
      <vt:lpstr>CMR10</vt:lpstr>
      <vt:lpstr>Garamond</vt:lpstr>
      <vt:lpstr>NimbusRomNo9L-Regu</vt:lpstr>
      <vt:lpstr>Times-Roman</vt:lpstr>
      <vt:lpstr>Tw Cen MT</vt:lpstr>
      <vt:lpstr>Circuit</vt:lpstr>
      <vt:lpstr>A New Concept using LSTM Neural Networks for Dynamic System Identification</vt:lpstr>
      <vt:lpstr>Introduction</vt:lpstr>
      <vt:lpstr>Theoretical base</vt:lpstr>
      <vt:lpstr>Convex-based LStm</vt:lpstr>
      <vt:lpstr>Identification using LSTM Neural Networks</vt:lpstr>
      <vt:lpstr>A NEW ADAPTIVE LEARNING APPROACH FOR CONVEX-BASED LSTM NEURAL NETWORK</vt:lpstr>
      <vt:lpstr>Results and conclusion</vt:lpstr>
      <vt:lpstr>References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omid vaheb</dc:creator>
  <cp:lastModifiedBy>omid vaheb</cp:lastModifiedBy>
  <cp:revision>110</cp:revision>
  <dcterms:created xsi:type="dcterms:W3CDTF">2021-02-16T23:41:27Z</dcterms:created>
  <dcterms:modified xsi:type="dcterms:W3CDTF">2021-06-25T15:40:49Z</dcterms:modified>
</cp:coreProperties>
</file>